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08" r:id="rId1"/>
  </p:sldMasterIdLst>
  <p:notesMasterIdLst>
    <p:notesMasterId r:id="rId19"/>
  </p:notesMasterIdLst>
  <p:sldIdLst>
    <p:sldId id="256" r:id="rId2"/>
    <p:sldId id="268" r:id="rId3"/>
    <p:sldId id="257" r:id="rId4"/>
    <p:sldId id="260" r:id="rId5"/>
    <p:sldId id="276" r:id="rId6"/>
    <p:sldId id="258" r:id="rId7"/>
    <p:sldId id="269" r:id="rId8"/>
    <p:sldId id="267" r:id="rId9"/>
    <p:sldId id="271" r:id="rId10"/>
    <p:sldId id="262" r:id="rId11"/>
    <p:sldId id="261" r:id="rId12"/>
    <p:sldId id="263" r:id="rId13"/>
    <p:sldId id="264" r:id="rId14"/>
    <p:sldId id="272" r:id="rId15"/>
    <p:sldId id="273" r:id="rId16"/>
    <p:sldId id="274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223" autoAdjust="0"/>
  </p:normalViewPr>
  <p:slideViewPr>
    <p:cSldViewPr>
      <p:cViewPr varScale="1">
        <p:scale>
          <a:sx n="57" d="100"/>
          <a:sy n="57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33D13-CDA0-4A49-8212-ED413E5E4FB9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760EC-DD1A-4325-874E-2DAE6D313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9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62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43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13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10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99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49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6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86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78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65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74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24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90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760EC-DD1A-4325-874E-2DAE6D3131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85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894187-5178-410D-B4A8-3035377D7AB1}" type="datetimeFigureOut">
              <a:rPr lang="en-US" smtClean="0"/>
              <a:t>7/7/2012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B7B3AA-4D1B-4821-9523-7B6395013D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9" r:id="rId1"/>
    <p:sldLayoutId id="2147484610" r:id="rId2"/>
    <p:sldLayoutId id="2147484611" r:id="rId3"/>
    <p:sldLayoutId id="2147484612" r:id="rId4"/>
    <p:sldLayoutId id="2147484613" r:id="rId5"/>
    <p:sldLayoutId id="2147484614" r:id="rId6"/>
    <p:sldLayoutId id="2147484615" r:id="rId7"/>
    <p:sldLayoutId id="2147484616" r:id="rId8"/>
    <p:sldLayoutId id="2147484617" r:id="rId9"/>
    <p:sldLayoutId id="2147484618" r:id="rId10"/>
    <p:sldLayoutId id="21474846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Neurons for Old Brains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Can We Regulate Adult Neurogenesis for Cell Therapy in the Brain?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Chana de Wolf, M.S. </a:t>
            </a:r>
          </a:p>
          <a:p>
            <a:endParaRPr lang="en-US" dirty="0" smtClean="0"/>
          </a:p>
          <a:p>
            <a:r>
              <a:rPr lang="en-US" dirty="0" smtClean="0"/>
              <a:t>Advanced Neural Biosciences, Inc. &amp;</a:t>
            </a:r>
          </a:p>
          <a:p>
            <a:r>
              <a:rPr lang="en-US" dirty="0" smtClean="0"/>
              <a:t>Institute for Evidence Based Cryonics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74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Hippocampus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“gateway to memory”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Prepares and evaluates information before long-term storage takes place in cortical regions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Primarily processes and consolidates declarative information (knowledge of facts and events)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Relates items in space and time </a:t>
            </a:r>
            <a:endParaRPr lang="en-US" dirty="0"/>
          </a:p>
          <a:p>
            <a:pPr lvl="1"/>
            <a:r>
              <a:rPr lang="en-US" dirty="0" smtClean="0"/>
              <a:t>Coordinate systems = “episodic”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08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Hippocampal Neurogenesis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New excitatory granule cells in the dentate </a:t>
            </a:r>
            <a:r>
              <a:rPr lang="en-US" dirty="0" err="1" smtClean="0"/>
              <a:t>gyrus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Far fewer new cells produced than in SVZ/OB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Adult hippocampal neurogenesis is cumulative (i.e., does not contribute to a turnover)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Occurs in four phases</a:t>
            </a:r>
          </a:p>
          <a:p>
            <a:pPr lvl="1"/>
            <a:r>
              <a:rPr lang="en-US" dirty="0" smtClean="0"/>
              <a:t>(1) Precursor cell phase</a:t>
            </a:r>
          </a:p>
          <a:p>
            <a:pPr lvl="1"/>
            <a:r>
              <a:rPr lang="en-US" dirty="0" smtClean="0"/>
              <a:t>(2) Early survival phase</a:t>
            </a:r>
          </a:p>
          <a:p>
            <a:pPr lvl="1"/>
            <a:r>
              <a:rPr lang="en-US" dirty="0" smtClean="0"/>
              <a:t>(3) Post-mitotic maturation phase</a:t>
            </a:r>
          </a:p>
          <a:p>
            <a:pPr lvl="1"/>
            <a:r>
              <a:rPr lang="en-US" dirty="0" smtClean="0"/>
              <a:t>(4) Late survival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2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Neurogeneic</a:t>
            </a:r>
            <a:r>
              <a:rPr lang="en-US" dirty="0" smtClean="0"/>
              <a:t> vs. Non-neurogenic Regions: The Neurogenic Niche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Cell genesis outside the neurogenic regions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Neurogenesis outside the neurogenic regions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Reactive and regenerative adult neurogenesis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Exogenously induced adult neurogenesis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79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of Neurogenesis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Historically measured as change in cell numbers</a:t>
            </a:r>
          </a:p>
          <a:p>
            <a:pPr lvl="1"/>
            <a:r>
              <a:rPr lang="en-US" dirty="0" smtClean="0"/>
              <a:t>Limitations of this approach have led to new assays: electrophysiology, gene or protein expression, etc.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Occurs on different conceptual levels:</a:t>
            </a:r>
          </a:p>
          <a:p>
            <a:pPr lvl="1"/>
            <a:r>
              <a:rPr lang="en-US" dirty="0" smtClean="0"/>
              <a:t>Regulation on the level of systems and behavior</a:t>
            </a:r>
          </a:p>
          <a:p>
            <a:pPr lvl="1"/>
            <a:r>
              <a:rPr lang="en-US" dirty="0" smtClean="0"/>
              <a:t>Regulation on the level of cell-cell signaling</a:t>
            </a:r>
          </a:p>
          <a:p>
            <a:pPr lvl="1"/>
            <a:r>
              <a:rPr lang="en-US" dirty="0" smtClean="0"/>
              <a:t>Regulation within the individual cell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For the full picture, one level cannot be understood without the others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7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Activity-dependent regulation</a:t>
            </a:r>
            <a:endParaRPr lang="en-US" dirty="0"/>
          </a:p>
          <a:p>
            <a:pPr lvl="1"/>
            <a:r>
              <a:rPr lang="en-US" dirty="0"/>
              <a:t>Learning / enrichment</a:t>
            </a:r>
          </a:p>
          <a:p>
            <a:pPr lvl="1"/>
            <a:r>
              <a:rPr lang="en-US" dirty="0"/>
              <a:t>Physical activity</a:t>
            </a:r>
          </a:p>
          <a:p>
            <a:pPr lvl="1"/>
            <a:r>
              <a:rPr lang="en-US" dirty="0"/>
              <a:t>Sleep</a:t>
            </a:r>
          </a:p>
          <a:p>
            <a:pPr lvl="1"/>
            <a:r>
              <a:rPr lang="en-US" dirty="0"/>
              <a:t>Odors</a:t>
            </a:r>
          </a:p>
          <a:p>
            <a:pPr lvl="1"/>
            <a:r>
              <a:rPr lang="en-US" dirty="0"/>
              <a:t>Nutrition</a:t>
            </a:r>
          </a:p>
          <a:p>
            <a:pPr lvl="1"/>
            <a:r>
              <a:rPr lang="en-US" dirty="0" smtClean="0"/>
              <a:t>Stress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The arch-nemesis: </a:t>
            </a:r>
            <a:r>
              <a:rPr lang="en-US" b="1" dirty="0" smtClean="0"/>
              <a:t>Aging</a:t>
            </a:r>
          </a:p>
          <a:p>
            <a:pPr lvl="1"/>
            <a:r>
              <a:rPr lang="en-US" dirty="0" smtClean="0"/>
              <a:t>Even in the absence of </a:t>
            </a:r>
            <a:r>
              <a:rPr lang="en-US" dirty="0" err="1" smtClean="0"/>
              <a:t>neurodegeneration</a:t>
            </a:r>
            <a:r>
              <a:rPr lang="en-US" dirty="0" smtClean="0"/>
              <a:t>, cognitive impairments are manifold</a:t>
            </a:r>
          </a:p>
          <a:p>
            <a:pPr lvl="1"/>
            <a:r>
              <a:rPr lang="en-US" dirty="0" smtClean="0"/>
              <a:t>Neurogenesis greatly decreases with 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4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and Adult Neurogenesis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Adult neurogenesis declines but does not completely </a:t>
            </a:r>
            <a:r>
              <a:rPr lang="en-US" dirty="0" smtClean="0"/>
              <a:t>disappear</a:t>
            </a:r>
            <a:endParaRPr lang="en-US" dirty="0"/>
          </a:p>
          <a:p>
            <a:pPr lvl="1"/>
            <a:r>
              <a:rPr lang="en-US" dirty="0"/>
              <a:t>Detected in postmortem samples from 72-year-old </a:t>
            </a:r>
            <a:r>
              <a:rPr lang="en-US" dirty="0" smtClean="0"/>
              <a:t>individuals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Enrichment and physical activity still exert a positive effect on adult neurogenesis in older animals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Nevertheless, neurogenic niches show obvious age-related changes</a:t>
            </a:r>
          </a:p>
          <a:p>
            <a:pPr lvl="1"/>
            <a:r>
              <a:rPr lang="en-US" dirty="0" smtClean="0"/>
              <a:t>Alterations affect both the precursor cells and the niche factors themselves</a:t>
            </a:r>
          </a:p>
        </p:txBody>
      </p:sp>
    </p:spTree>
    <p:extLst>
      <p:ext uri="{BB962C8B-B14F-4D97-AF65-F5344CB8AC3E}">
        <p14:creationId xmlns:p14="http://schemas.microsoft.com/office/powerpoint/2010/main" val="407372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Reactive and Regenerative Adult Neurogenesis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Reactive neurogenesis in response to insult (ischemia and hypoxia)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Regenerative neurogenesis as a means of addressing neurodegenerative disorders</a:t>
            </a:r>
          </a:p>
          <a:p>
            <a:pPr lvl="1"/>
            <a:r>
              <a:rPr lang="en-US" dirty="0" smtClean="0"/>
              <a:t>Promotion of endogenous neurogenesis</a:t>
            </a:r>
          </a:p>
          <a:p>
            <a:pPr lvl="1"/>
            <a:r>
              <a:rPr lang="en-US" dirty="0" smtClean="0"/>
              <a:t>Delivery of neural stem cells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7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for Regenerative Medicine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presently no reasonable evidence that adult mammalian neurogenesis is a mechanism of endogenous cell replacement after </a:t>
            </a:r>
            <a:r>
              <a:rPr lang="en-US" dirty="0" smtClean="0"/>
              <a:t>damage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Adult neurogenesis is NOT primarily regenerative and reactive, but contributes to brain plasticity in an activity-dependent way.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Adult neurogenesis represents a special case of structural adaptation, and the situations evoking this plasticity include pathology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724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New Neurons?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“Once development was ended, the fonts of growth and regeneration of the axons and dendrites dried up irrevocably. In the adult centers, the nerve paths are something fixed, and immutable: everything may die, nothing may be regenerated.”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-- </a:t>
            </a:r>
            <a:r>
              <a:rPr lang="en-US" dirty="0"/>
              <a:t>Ramón y </a:t>
            </a:r>
            <a:r>
              <a:rPr lang="en-US" dirty="0" err="1" smtClean="0"/>
              <a:t>Cajal</a:t>
            </a:r>
            <a:r>
              <a:rPr lang="en-US" dirty="0" smtClean="0"/>
              <a:t>, 1928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Well, that’s depressing.</a:t>
            </a:r>
          </a:p>
        </p:txBody>
      </p:sp>
    </p:spTree>
    <p:extLst>
      <p:ext uri="{BB962C8B-B14F-4D97-AF65-F5344CB8AC3E}">
        <p14:creationId xmlns:p14="http://schemas.microsoft.com/office/powerpoint/2010/main" val="297973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Neurogenesis?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Literally means “birth of neurons” – the process by which new neurons are generated from neural stem/progenitor cells (NPCs)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Neurogenesis is the process by which the developing brain is populated with neurons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Continues throughout adulthood in discrete areas</a:t>
            </a:r>
          </a:p>
          <a:p>
            <a:pPr lvl="1"/>
            <a:r>
              <a:rPr lang="en-US" dirty="0" smtClean="0"/>
              <a:t>Most new neurons die shortly after generation, but some are integrated into existing neural circuits</a:t>
            </a:r>
          </a:p>
          <a:p>
            <a:pPr lvl="1"/>
            <a:r>
              <a:rPr lang="en-US" b="1" dirty="0" smtClean="0"/>
              <a:t>Adult neurogenesis is the production of new, functional neurons in the adult brain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78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Adult Neurogenesis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Olfactory system</a:t>
            </a:r>
          </a:p>
          <a:p>
            <a:pPr lvl="1"/>
            <a:r>
              <a:rPr lang="en-US" dirty="0" err="1"/>
              <a:t>Subventricular</a:t>
            </a:r>
            <a:r>
              <a:rPr lang="en-US" dirty="0"/>
              <a:t> zone (</a:t>
            </a:r>
            <a:r>
              <a:rPr lang="en-US" dirty="0" smtClean="0"/>
              <a:t>SVC) - within the CNS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ostral migratory route to olfactory bulb (OB)</a:t>
            </a:r>
            <a:endParaRPr lang="en-US" dirty="0"/>
          </a:p>
          <a:p>
            <a:pPr lvl="1"/>
            <a:r>
              <a:rPr lang="en-US" dirty="0"/>
              <a:t>Olfactory </a:t>
            </a:r>
            <a:r>
              <a:rPr lang="en-US" dirty="0" smtClean="0"/>
              <a:t>epithelium – outside the CNS</a:t>
            </a:r>
          </a:p>
          <a:p>
            <a:pPr lvl="2"/>
            <a:r>
              <a:rPr lang="en-US" dirty="0" smtClean="0"/>
              <a:t>Turnover of receptor neurons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Hippocampal formation</a:t>
            </a:r>
          </a:p>
          <a:p>
            <a:pPr lvl="1"/>
            <a:r>
              <a:rPr lang="en-US" dirty="0" err="1"/>
              <a:t>Subgranular</a:t>
            </a:r>
            <a:r>
              <a:rPr lang="en-US" dirty="0"/>
              <a:t> zone (</a:t>
            </a:r>
            <a:r>
              <a:rPr lang="en-US" dirty="0" smtClean="0"/>
              <a:t>SGZ) of the dentate </a:t>
            </a:r>
            <a:r>
              <a:rPr lang="en-US" dirty="0" err="1"/>
              <a:t>gyrus</a:t>
            </a:r>
            <a:r>
              <a:rPr lang="en-US" dirty="0"/>
              <a:t> (</a:t>
            </a:r>
            <a:r>
              <a:rPr lang="en-US" dirty="0" smtClean="0"/>
              <a:t>DG)</a:t>
            </a:r>
          </a:p>
          <a:p>
            <a:pPr lvl="1"/>
            <a:r>
              <a:rPr lang="en-US" dirty="0" smtClean="0"/>
              <a:t>Cumulative (i.e., not turnover related)</a:t>
            </a:r>
          </a:p>
          <a:p>
            <a:pPr marL="0" indent="0">
              <a:buNone/>
            </a:pPr>
            <a:endParaRPr lang="en-US" dirty="0" smtClean="0"/>
          </a:p>
          <a:p>
            <a:pPr marL="73152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524000"/>
            <a:ext cx="32004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34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Brief History of Neurogenesis Research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neurons divide? Early </a:t>
            </a:r>
            <a:r>
              <a:rPr lang="en-US" dirty="0" err="1" smtClean="0"/>
              <a:t>neuroanatomists</a:t>
            </a:r>
            <a:r>
              <a:rPr lang="en-US" dirty="0" smtClean="0"/>
              <a:t> never found evidence for neuronal division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Joseph Altman first described adult mammalian neurogenesis in the rodent hippocampus in 1965</a:t>
            </a:r>
          </a:p>
          <a:p>
            <a:pPr lvl="1"/>
            <a:r>
              <a:rPr lang="en-US" dirty="0" smtClean="0"/>
              <a:t>Because the concept of stem cells in the brain did not yet exist, his findings were regarded with skepticism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The discovery of neural stem cells (Reynolds and Weiss, 1992) finally gave adult neurogenesis its plausible basis more than 30 years after its discovery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4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All About the Stem Cells, Baby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Embryonic stem cells display unlimited capacity for self-renewal and differentiation into various cell types.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1960s work on human in vitro fertilization gave rise to the modern idea of stem cells</a:t>
            </a:r>
          </a:p>
          <a:p>
            <a:pPr lvl="1"/>
            <a:r>
              <a:rPr lang="en-US" dirty="0" smtClean="0"/>
              <a:t>Embryonic stem cells (from mice) were not successfully cultured until 1981</a:t>
            </a:r>
          </a:p>
          <a:p>
            <a:pPr lvl="1"/>
            <a:r>
              <a:rPr lang="en-US" dirty="0" smtClean="0"/>
              <a:t>Human embryonic stem cells were not cultured until 1998 – sparking the “stem cell debate”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Stem cell therapies today exist for certain types of leukemia and other disorders</a:t>
            </a:r>
          </a:p>
        </p:txBody>
      </p:sp>
    </p:spTree>
    <p:extLst>
      <p:ext uri="{BB962C8B-B14F-4D97-AF65-F5344CB8AC3E}">
        <p14:creationId xmlns:p14="http://schemas.microsoft.com/office/powerpoint/2010/main" val="402032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the Adult Brain Make New Neurons?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adult brain routinely does exactly what tissue engineers intend to do in (stem) cell-based therapy for the brain: make new </a:t>
            </a:r>
            <a:r>
              <a:rPr lang="en-US" dirty="0" smtClean="0"/>
              <a:t>neurons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Many key questions have been investigated, and a core idea has emerged: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There are specific functional and computational needs in the adult brain that are best addressed by adding new neurons rather than just improving synaptic connectivity</a:t>
            </a:r>
          </a:p>
          <a:p>
            <a:endParaRPr lang="en-US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61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other questions remain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How does the brain do it?</a:t>
            </a:r>
          </a:p>
          <a:p>
            <a:r>
              <a:rPr lang="en-US" dirty="0" smtClean="0"/>
              <a:t>What is so special about the new neurons?</a:t>
            </a:r>
          </a:p>
          <a:p>
            <a:r>
              <a:rPr lang="en-US" dirty="0" smtClean="0"/>
              <a:t>How are they integrated into existing networks?</a:t>
            </a:r>
          </a:p>
          <a:p>
            <a:r>
              <a:rPr lang="en-US" dirty="0" smtClean="0"/>
              <a:t>How could they contribute to brain function?</a:t>
            </a:r>
          </a:p>
          <a:p>
            <a:r>
              <a:rPr lang="en-US" dirty="0" smtClean="0"/>
              <a:t>Why is adult neurogenesis restricted to only a few brain regions?</a:t>
            </a:r>
          </a:p>
          <a:p>
            <a:r>
              <a:rPr lang="en-US" dirty="0" smtClean="0"/>
              <a:t>How does the brain “know” that more neurons are needed, and how is this demand translated into signals a precursor cell can “understand?”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How is adult neurogenesis regulated on the various levels from behavioral to molecular?</a:t>
            </a:r>
          </a:p>
          <a:p>
            <a:r>
              <a:rPr lang="en-US" dirty="0" smtClean="0"/>
              <a:t>Which genes govern adult neurogenesis, and are any of them specific to </a:t>
            </a:r>
            <a:r>
              <a:rPr lang="en-US" i="1" dirty="0" smtClean="0"/>
              <a:t>adult</a:t>
            </a:r>
            <a:r>
              <a:rPr lang="en-US" dirty="0" smtClean="0"/>
              <a:t> neurogenesis?</a:t>
            </a:r>
          </a:p>
          <a:p>
            <a:r>
              <a:rPr lang="en-US" dirty="0" smtClean="0"/>
              <a:t>Does it have anything to do with regeneration?</a:t>
            </a:r>
          </a:p>
          <a:p>
            <a:r>
              <a:rPr lang="en-US" dirty="0" smtClean="0"/>
              <a:t>What happens if it fails?</a:t>
            </a:r>
          </a:p>
          <a:p>
            <a:r>
              <a:rPr lang="en-US" dirty="0" smtClean="0"/>
              <a:t>Are there </a:t>
            </a:r>
            <a:r>
              <a:rPr lang="en-US" dirty="0" err="1" smtClean="0"/>
              <a:t>neuroplastic</a:t>
            </a:r>
            <a:r>
              <a:rPr lang="en-US" dirty="0" smtClean="0"/>
              <a:t> or other stem cell disorders of the brain?</a:t>
            </a:r>
          </a:p>
          <a:p>
            <a:r>
              <a:rPr lang="en-US" dirty="0" smtClean="0"/>
              <a:t>Can adult neurogenesis be stimulated and employed to improve regeneration?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6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484</TotalTime>
  <Words>985</Words>
  <Application>Microsoft Office PowerPoint</Application>
  <PresentationFormat>On-screen Show (4:3)</PresentationFormat>
  <Paragraphs>150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New Neurons for Old Brains  Can We Regulate Adult Neurogenesis for Cell Therapy in the Brain?</vt:lpstr>
      <vt:lpstr>No New Neurons?</vt:lpstr>
      <vt:lpstr>What is Neurogenesis?</vt:lpstr>
      <vt:lpstr>Where Does Adult Neurogenesis Occur?</vt:lpstr>
      <vt:lpstr>PowerPoint Presentation</vt:lpstr>
      <vt:lpstr>A Brief History of Neurogenesis Research </vt:lpstr>
      <vt:lpstr>It’s All About the Stem Cells, Baby</vt:lpstr>
      <vt:lpstr>Why Does the Adult Brain Make New Neurons? </vt:lpstr>
      <vt:lpstr>Many other questions remain:</vt:lpstr>
      <vt:lpstr>The Hippocampus</vt:lpstr>
      <vt:lpstr>Adult Hippocampal Neurogenesis</vt:lpstr>
      <vt:lpstr>Neurogeneic vs. Non-neurogenic Regions: The Neurogenic Niche</vt:lpstr>
      <vt:lpstr>Regulation of Neurogenesis</vt:lpstr>
      <vt:lpstr>Factors Affecting Regulation</vt:lpstr>
      <vt:lpstr>Aging and Adult Neurogenesis</vt:lpstr>
      <vt:lpstr>Reactive and Regenerative Adult Neurogenesis</vt:lpstr>
      <vt:lpstr>Potential for Regenerative Medicine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Neurons for Old Brains</dc:title>
  <dc:creator>Chana de Wolf</dc:creator>
  <cp:lastModifiedBy>Chana de Wolf</cp:lastModifiedBy>
  <cp:revision>38</cp:revision>
  <dcterms:created xsi:type="dcterms:W3CDTF">2012-06-26T02:13:44Z</dcterms:created>
  <dcterms:modified xsi:type="dcterms:W3CDTF">2012-07-07T15:22:53Z</dcterms:modified>
</cp:coreProperties>
</file>